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370" r:id="rId3"/>
    <p:sldId id="400" r:id="rId4"/>
    <p:sldId id="265" r:id="rId5"/>
    <p:sldId id="386" r:id="rId6"/>
    <p:sldId id="388" r:id="rId7"/>
    <p:sldId id="392" r:id="rId8"/>
    <p:sldId id="393" r:id="rId9"/>
    <p:sldId id="394" r:id="rId10"/>
    <p:sldId id="404" r:id="rId11"/>
    <p:sldId id="267" r:id="rId12"/>
    <p:sldId id="405" r:id="rId13"/>
    <p:sldId id="406" r:id="rId14"/>
    <p:sldId id="32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69"/>
    <p:restoredTop sz="94510"/>
  </p:normalViewPr>
  <p:slideViewPr>
    <p:cSldViewPr snapToGrid="0" snapToObjects="1">
      <p:cViewPr varScale="1">
        <p:scale>
          <a:sx n="69" d="100"/>
          <a:sy n="69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490A4-D9D6-A343-A688-DAC82C61D4CD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F9FA-B380-FF4E-812F-53AF97932AB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749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2117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8628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8753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845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079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8650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3647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7003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766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081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336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742B8-7511-BB48-99BA-2980B064C837}" type="datetimeFigureOut">
              <a:rPr lang="es-CO" smtClean="0"/>
              <a:t>27/06/2023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D50FF-4575-EA41-A3ED-979C813ABD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669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CB2E760-B953-C745-9984-EF4985EEDBC6}"/>
              </a:ext>
            </a:extLst>
          </p:cNvPr>
          <p:cNvSpPr/>
          <p:nvPr/>
        </p:nvSpPr>
        <p:spPr>
          <a:xfrm>
            <a:off x="263845" y="2820828"/>
            <a:ext cx="549568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RENDICION DE CUENTAS</a:t>
            </a:r>
            <a:endParaRPr lang="es-CO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 2022</a:t>
            </a:r>
            <a:endParaRPr lang="es-CO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CO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CO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B92F06FC-9BD5-DF4A-A59E-017BDC787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828" y="423113"/>
            <a:ext cx="1632915" cy="933778"/>
          </a:xfrm>
          <a:prstGeom prst="rect">
            <a:avLst/>
          </a:prstGeom>
        </p:spPr>
      </p:pic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E4864510-5DA9-4D4E-BE31-5B65FF566CA2}"/>
              </a:ext>
            </a:extLst>
          </p:cNvPr>
          <p:cNvCxnSpPr/>
          <p:nvPr/>
        </p:nvCxnSpPr>
        <p:spPr>
          <a:xfrm>
            <a:off x="2187618" y="1331092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>
            <a:extLst>
              <a:ext uri="{FF2B5EF4-FFF2-40B4-BE49-F238E27FC236}">
                <a16:creationId xmlns:a16="http://schemas.microsoft.com/office/drawing/2014/main" id="{F2FB21FA-3B1E-B84E-912C-D1886A7E22ED}"/>
              </a:ext>
            </a:extLst>
          </p:cNvPr>
          <p:cNvSpPr/>
          <p:nvPr/>
        </p:nvSpPr>
        <p:spPr>
          <a:xfrm>
            <a:off x="6133324" y="10966"/>
            <a:ext cx="3010676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D867A3E-1F27-8440-B417-96CE28B47AE4}"/>
              </a:ext>
            </a:extLst>
          </p:cNvPr>
          <p:cNvSpPr txBox="1"/>
          <p:nvPr/>
        </p:nvSpPr>
        <p:spPr>
          <a:xfrm>
            <a:off x="6308344" y="736966"/>
            <a:ext cx="2660635" cy="2879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kern="1200" dirty="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COMPONENTE MISIONAL 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b="1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b="1" kern="1200" dirty="0" smtClean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b="1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kern="1200" dirty="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DOCENCIA</a:t>
            </a:r>
            <a:endParaRPr lang="en-US" sz="2400" b="1" kern="120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96EB4BE-1CCC-AD77-E3BF-A0F72C1136EE}"/>
              </a:ext>
            </a:extLst>
          </p:cNvPr>
          <p:cNvSpPr txBox="1"/>
          <p:nvPr/>
        </p:nvSpPr>
        <p:spPr>
          <a:xfrm>
            <a:off x="6334775" y="6080760"/>
            <a:ext cx="2660635" cy="5383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400" b="1" kern="120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9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C087D54D-CFFB-0565-4BAA-EC983407A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21D1BA60-FF18-E927-DBFC-3843A6373B39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18AE7B92-402E-48F4-6175-76FDA439ED6D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F457C6B-BB59-B874-FB07-80F4789D7039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D32765F-CEB2-8EC0-8092-4AC28CEB9300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342AA9D-AD91-95E6-E415-FE00EC9871DD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0691B92-C99B-C877-B6EF-D08439004D84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12A927A8-0A42-AAC3-4EB6-ECEB0C568A1F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50521-1951-A80E-3008-2F78C10ACF82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41CED830-0612-A4CE-1E97-4AF1DC066B7E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chemeClr val="accent1">
              <a:alpha val="762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4B6280C-A754-9914-BFEA-26F9552EE4C8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13" name="Rectángulo redondeado 12">
            <a:extLst>
              <a:ext uri="{FF2B5EF4-FFF2-40B4-BE49-F238E27FC236}">
                <a16:creationId xmlns:a16="http://schemas.microsoft.com/office/drawing/2014/main" id="{49C126B5-A9C4-B469-9E53-2EB1898EA316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rgbClr val="00B050">
              <a:alpha val="741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988190A-68A3-B043-EB25-0A419E0BECA3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DB2A086-93A6-1698-FA4E-9E57344556EF}"/>
              </a:ext>
            </a:extLst>
          </p:cNvPr>
          <p:cNvSpPr txBox="1"/>
          <p:nvPr/>
        </p:nvSpPr>
        <p:spPr>
          <a:xfrm>
            <a:off x="5237426" y="693075"/>
            <a:ext cx="3906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F3-CC2.b.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selección y evaluación de profesores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1425ACC-0CB4-F732-5965-3DD7D8732AEB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F34E14E-FD4B-82EF-9528-2F2A6CA0C611}"/>
              </a:ext>
            </a:extLst>
          </p:cNvPr>
          <p:cNvSpPr/>
          <p:nvPr/>
        </p:nvSpPr>
        <p:spPr>
          <a:xfrm>
            <a:off x="1204575" y="1173510"/>
            <a:ext cx="7293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HACEMOS INVESTIGACIÓN – EXTENSIÓN - DOCENCIA?</a:t>
            </a:r>
          </a:p>
        </p:txBody>
      </p:sp>
    </p:spTree>
    <p:extLst>
      <p:ext uri="{BB962C8B-B14F-4D97-AF65-F5344CB8AC3E}">
        <p14:creationId xmlns:p14="http://schemas.microsoft.com/office/powerpoint/2010/main" val="26021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DB46A865-50D7-933C-6D75-829E7442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76517306-D110-A51D-50A0-BAA679D78B66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861C701-342C-7FE7-03D5-6955D823A51C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C0D0F54-A3A1-EEFA-5DDF-F4E28298AAC8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7BF5B21-2DAC-C7E0-8EFE-13F6D8E64998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FB5ECCB-EF4E-A131-F1CD-CC77E7220C76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0509FFB-DCE3-5202-44B2-BDD259556EA9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19" name="Rectángulo redondeado 18">
            <a:extLst>
              <a:ext uri="{FF2B5EF4-FFF2-40B4-BE49-F238E27FC236}">
                <a16:creationId xmlns:a16="http://schemas.microsoft.com/office/drawing/2014/main" id="{7CB5A335-3A7F-24D1-7753-957BBFA65637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128AD4A-1686-FE5A-8152-353D24347B27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21" name="Rectángulo redondeado 20">
            <a:extLst>
              <a:ext uri="{FF2B5EF4-FFF2-40B4-BE49-F238E27FC236}">
                <a16:creationId xmlns:a16="http://schemas.microsoft.com/office/drawing/2014/main" id="{6F21973E-EF7D-0E3B-065F-CBBF22593A3C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chemeClr val="accent1">
              <a:alpha val="762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8C1F1E3-5DE7-63FD-26B3-717432E243E0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24" name="Rectángulo redondeado 23">
            <a:extLst>
              <a:ext uri="{FF2B5EF4-FFF2-40B4-BE49-F238E27FC236}">
                <a16:creationId xmlns:a16="http://schemas.microsoft.com/office/drawing/2014/main" id="{68406002-2F6C-08FA-C26E-6924CCF18025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rgbClr val="00B050">
              <a:alpha val="741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F57F540-21A1-2F95-6B08-BFFE4FFF4342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E89FA47-8E3F-241D-0A95-0827FEF4ACAC}"/>
              </a:ext>
            </a:extLst>
          </p:cNvPr>
          <p:cNvSpPr txBox="1"/>
          <p:nvPr/>
        </p:nvSpPr>
        <p:spPr>
          <a:xfrm>
            <a:off x="5225234" y="659756"/>
            <a:ext cx="39187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F2-CC2.a.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selección y evaluación de estudiantes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996E5BA-0F0B-5C87-03BA-3B74BA82F0BC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AC6ECC1-2C53-1E10-ACF3-00C35051A885}"/>
              </a:ext>
            </a:extLst>
          </p:cNvPr>
          <p:cNvSpPr/>
          <p:nvPr/>
        </p:nvSpPr>
        <p:spPr>
          <a:xfrm>
            <a:off x="1204575" y="1116360"/>
            <a:ext cx="7293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HACEMOS COBERTURA Y EFICIENCIA?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AD1CB26-5115-5474-61AB-CCD92A47E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749" y="1639579"/>
            <a:ext cx="7648365" cy="334616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604E55C-C703-165F-EFA3-90184AC6D87F}"/>
              </a:ext>
            </a:extLst>
          </p:cNvPr>
          <p:cNvSpPr txBox="1"/>
          <p:nvPr/>
        </p:nvSpPr>
        <p:spPr>
          <a:xfrm>
            <a:off x="1236645" y="6537479"/>
            <a:ext cx="7394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CO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CO" sz="10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Construcción propia a partir de históricos de matrícula 2013 - 2022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C985042-2807-E911-DA59-9F37D4A4DC57}"/>
              </a:ext>
            </a:extLst>
          </p:cNvPr>
          <p:cNvSpPr txBox="1"/>
          <p:nvPr/>
        </p:nvSpPr>
        <p:spPr>
          <a:xfrm>
            <a:off x="1246545" y="6369246"/>
            <a:ext cx="7394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27</a:t>
            </a:r>
            <a:r>
              <a:rPr lang="es-CO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Matrícula registrada en periodo 2013 – 2022, según nivel y programa ofertado</a:t>
            </a:r>
          </a:p>
        </p:txBody>
      </p:sp>
    </p:spTree>
    <p:extLst>
      <p:ext uri="{BB962C8B-B14F-4D97-AF65-F5344CB8AC3E}">
        <p14:creationId xmlns:p14="http://schemas.microsoft.com/office/powerpoint/2010/main" val="199767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ABB3E77F-06DD-6D71-7D9B-B10951F20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10086AC8-A73F-C83F-477E-5AD17E1CD5C0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E9647652-02CE-DF3C-2E0A-E7866B4653C9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D5658D5-DC5C-A150-8A33-5CF6FE86EFB4}"/>
              </a:ext>
            </a:extLst>
          </p:cNvPr>
          <p:cNvSpPr txBox="1"/>
          <p:nvPr/>
        </p:nvSpPr>
        <p:spPr>
          <a:xfrm>
            <a:off x="358075" y="845168"/>
            <a:ext cx="6073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PROGRAMAS EN OFERTA 2016 - 2023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F704A31-7623-5E15-D84F-F224514B8DA4}"/>
              </a:ext>
            </a:extLst>
          </p:cNvPr>
          <p:cNvSpPr/>
          <p:nvPr/>
        </p:nvSpPr>
        <p:spPr>
          <a:xfrm>
            <a:off x="3874770" y="364828"/>
            <a:ext cx="4061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SIAC + Programas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9E0694-71D3-F09D-B9F4-8BD35D466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90" y="1183722"/>
            <a:ext cx="8000427" cy="362725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7FFF5D20-4F10-E08F-7117-A2D713A2CA43}"/>
              </a:ext>
            </a:extLst>
          </p:cNvPr>
          <p:cNvSpPr/>
          <p:nvPr/>
        </p:nvSpPr>
        <p:spPr>
          <a:xfrm>
            <a:off x="358075" y="6369246"/>
            <a:ext cx="84882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Tabla 7</a:t>
            </a:r>
            <a:r>
              <a:rPr lang="es-ES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Programas con registro calificado vigente en ITA, 2015 - 2019</a:t>
            </a:r>
            <a:endParaRPr lang="es-CO" sz="10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962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97207FEC-D86A-43AF-F940-FC53638E7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1F5D8AC8-86CC-4BBD-3955-B0877FBC02EE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1607FCF4-C02B-8E15-2442-12AA9E70C442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D39B37D-C565-D2EE-591F-2D920D549B67}"/>
              </a:ext>
            </a:extLst>
          </p:cNvPr>
          <p:cNvSpPr txBox="1"/>
          <p:nvPr/>
        </p:nvSpPr>
        <p:spPr>
          <a:xfrm>
            <a:off x="358075" y="845168"/>
            <a:ext cx="6073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PROGRAMAS PROPUESTOS: 2023 - 2030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CC5257C-4083-7E94-7CF6-F3E12B519BDE}"/>
              </a:ext>
            </a:extLst>
          </p:cNvPr>
          <p:cNvSpPr/>
          <p:nvPr/>
        </p:nvSpPr>
        <p:spPr>
          <a:xfrm>
            <a:off x="3874770" y="364828"/>
            <a:ext cx="4061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SIAC + Programas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AD4A80B-FE14-431A-65AA-9D091BC19508}"/>
              </a:ext>
            </a:extLst>
          </p:cNvPr>
          <p:cNvSpPr/>
          <p:nvPr/>
        </p:nvSpPr>
        <p:spPr>
          <a:xfrm>
            <a:off x="358075" y="6369246"/>
            <a:ext cx="84882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Tabla 8</a:t>
            </a:r>
            <a:r>
              <a:rPr lang="es-ES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Programas con aprobación en Consejo Directivo para registro calificado en ITA: 2023 - 2030</a:t>
            </a:r>
            <a:endParaRPr lang="es-CO" sz="10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8E15C05-4F1D-4E20-DD25-043EDF43E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75" y="1369133"/>
            <a:ext cx="8503532" cy="371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408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C0945370-D570-A04F-9510-12041645D8A3}"/>
              </a:ext>
            </a:extLst>
          </p:cNvPr>
          <p:cNvSpPr/>
          <p:nvPr/>
        </p:nvSpPr>
        <p:spPr>
          <a:xfrm>
            <a:off x="6133324" y="0"/>
            <a:ext cx="3010676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D32BCB9-1AD1-C14A-A5F4-C4FFBECA0267}"/>
              </a:ext>
            </a:extLst>
          </p:cNvPr>
          <p:cNvSpPr txBox="1"/>
          <p:nvPr/>
        </p:nvSpPr>
        <p:spPr>
          <a:xfrm>
            <a:off x="205558" y="3121226"/>
            <a:ext cx="5542099" cy="1668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dirty="0" smtClean="0">
                <a:solidFill>
                  <a:srgbClr val="002060"/>
                </a:solidFill>
                <a:ea typeface="+mj-ea"/>
                <a:cs typeface="APPLE CHANCERY" panose="03020702040506060504" pitchFamily="66" charset="-79"/>
              </a:rPr>
              <a:t>GRACIAS……</a:t>
            </a:r>
            <a:endParaRPr lang="en-US" sz="6600" b="1" kern="1200" dirty="0">
              <a:solidFill>
                <a:srgbClr val="002060"/>
              </a:solidFill>
              <a:ea typeface="+mj-ea"/>
              <a:cs typeface="APPLE CHANCERY" panose="03020702040506060504" pitchFamily="66" charset="-79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7E52A19-4D7E-01C7-2C32-64DABAC3F4B6}"/>
              </a:ext>
            </a:extLst>
          </p:cNvPr>
          <p:cNvSpPr txBox="1"/>
          <p:nvPr/>
        </p:nvSpPr>
        <p:spPr>
          <a:xfrm>
            <a:off x="6308344" y="736966"/>
            <a:ext cx="2660635" cy="1874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b="1" kern="120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F93C557-1FDC-E138-6E80-9AB980DD86D4}"/>
              </a:ext>
            </a:extLst>
          </p:cNvPr>
          <p:cNvSpPr txBox="1"/>
          <p:nvPr/>
        </p:nvSpPr>
        <p:spPr>
          <a:xfrm>
            <a:off x="6334775" y="6080760"/>
            <a:ext cx="2660635" cy="5383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400" b="1" kern="120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11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034AE1D6-6C9C-7910-1857-A0440E025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559072F2-3CEA-97AB-3E14-6FF7170D5102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4EE37716-400B-2300-4007-A057BA6ECA7D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  <a:endParaRPr lang="es-CO" sz="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4F64613-7372-F162-50AE-17A7ACC85E80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  <a:endParaRPr lang="es-CO" sz="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23A4FBD-A217-F75B-236E-399EE1F93AD4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3B3A31B-D961-F932-5A79-207B102B0EC4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16EE4C6-9E32-D325-B405-E0C9EA2D5633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3993A969-5D0C-B6C3-4822-1C2808D8BF63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4F2729B-7124-4758-617D-FE0179783391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12" name="Rectángulo redondeado 11">
            <a:extLst>
              <a:ext uri="{FF2B5EF4-FFF2-40B4-BE49-F238E27FC236}">
                <a16:creationId xmlns:a16="http://schemas.microsoft.com/office/drawing/2014/main" id="{A4E41B15-BEF6-E2BC-3F37-DA8620D85786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rgbClr val="00B050">
              <a:alpha val="7624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56634E0-E3EF-D6DC-6FA3-DF3E5CC8C8C1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EC03543-9DF6-7564-A6C6-2B80F0FC06D3}"/>
              </a:ext>
            </a:extLst>
          </p:cNvPr>
          <p:cNvSpPr txBox="1"/>
          <p:nvPr/>
        </p:nvSpPr>
        <p:spPr>
          <a:xfrm>
            <a:off x="5207310" y="682906"/>
            <a:ext cx="3649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CC1.4.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 de la autoevaluación</a:t>
            </a:r>
          </a:p>
        </p:txBody>
      </p:sp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322AD226-45A8-6B64-6D0B-BD9C9088F20D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chemeClr val="accent1">
              <a:alpha val="7418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51E1E7D-6DD5-697F-AB8F-EFE96D6DB7EE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C337332-2381-A2E0-8DC6-90FAFDAC5A0F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9D7EAB3-330F-7F19-0AE0-6ABCA08FAE0A}"/>
              </a:ext>
            </a:extLst>
          </p:cNvPr>
          <p:cNvSpPr txBox="1"/>
          <p:nvPr/>
        </p:nvSpPr>
        <p:spPr>
          <a:xfrm>
            <a:off x="1557155" y="3377825"/>
            <a:ext cx="71639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formación profesional en ITA, frente a los resultados de las pruebas nacionales de competencias estratégicas para T&amp;T, aparece superior a los promedios de instituciones técnicas y tecnológicas públicas, del Valle del Cauca, en puntajes globales. </a:t>
            </a:r>
          </a:p>
          <a:p>
            <a:pPr algn="just"/>
            <a:r>
              <a:rPr lang="es-CO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segundo idioma, el resultado en ITA, es ligeramente inferior al promedio nacional.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14A80DAA-BF85-C2FD-3DD4-F60336FC3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155" y="1028749"/>
            <a:ext cx="6256055" cy="2226310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7A5AE176-2682-BD7A-1FBF-F828A382312F}"/>
              </a:ext>
            </a:extLst>
          </p:cNvPr>
          <p:cNvSpPr/>
          <p:nvPr/>
        </p:nvSpPr>
        <p:spPr>
          <a:xfrm>
            <a:off x="1330791" y="5923280"/>
            <a:ext cx="75155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CO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</a:t>
            </a:r>
            <a:r>
              <a:rPr lang="es-CO" sz="1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2022 --- </a:t>
            </a:r>
            <a:r>
              <a:rPr lang="es-CO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  <a:p>
            <a:pPr algn="just"/>
            <a:endParaRPr lang="es-CO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Tabla </a:t>
            </a:r>
            <a:r>
              <a:rPr lang="es-ES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17</a:t>
            </a:r>
            <a:r>
              <a:rPr lang="es-ES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Resultados SABER T&amp;T en 7 instituciones de educación superior públicas en Valle del Cauca, según salario promedio en técnico profesional, 2017 </a:t>
            </a:r>
            <a:r>
              <a:rPr lang="es-ES" sz="1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2019 </a:t>
            </a:r>
            <a:endParaRPr lang="es-CO" sz="10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08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B13C394B-8193-03F5-0095-203FF4B6B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4D88A6D6-AB09-0FAB-15BD-6703047D723C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689CEACB-E8D5-524A-FEE9-F0F79F8C8786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  <a:endParaRPr lang="es-CO" sz="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6DCAC82-45DB-34B6-626D-ABCEA3F61C5B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  <a:endParaRPr lang="es-CO" sz="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31F2078-6CF9-FE37-05DD-8401B8294498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D108A0F-7EA3-74BB-8670-C1B51F258A80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AF20BA1-C254-A8FF-09C7-4318D8183679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E56DDA89-5F17-6037-78BB-2B878B9DD271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63C297C-5CC0-5F5F-D2CA-6EA31D6A56DF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6FC18C83-1A46-EDED-44C4-21DD1C02A126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rgbClr val="00B050">
              <a:alpha val="7624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9E6DAD7-BB58-BE4A-9696-B852B4037DE9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7C6B81E-4CFC-625C-6F59-66DD6FC2CA85}"/>
              </a:ext>
            </a:extLst>
          </p:cNvPr>
          <p:cNvSpPr txBox="1"/>
          <p:nvPr/>
        </p:nvSpPr>
        <p:spPr>
          <a:xfrm>
            <a:off x="5207310" y="682906"/>
            <a:ext cx="3649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CC1.4.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 de la autoevaluación</a:t>
            </a:r>
          </a:p>
        </p:txBody>
      </p:sp>
      <p:sp>
        <p:nvSpPr>
          <p:cNvPr id="14" name="Rectángulo redondeado 13">
            <a:extLst>
              <a:ext uri="{FF2B5EF4-FFF2-40B4-BE49-F238E27FC236}">
                <a16:creationId xmlns:a16="http://schemas.microsoft.com/office/drawing/2014/main" id="{4C0C132E-C4DB-E92C-34E3-666C6E70A111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chemeClr val="accent1">
              <a:alpha val="7418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C01EDA8-B216-F9DD-553A-13901570ABB2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1821240-84B4-1B9B-6993-BC7EFE70EC02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A4260E4-4BAB-3FE3-73D1-0CA12D3D2990}"/>
              </a:ext>
            </a:extLst>
          </p:cNvPr>
          <p:cNvSpPr txBox="1"/>
          <p:nvPr/>
        </p:nvSpPr>
        <p:spPr>
          <a:xfrm>
            <a:off x="1557155" y="3377825"/>
            <a:ext cx="71639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formación profesional en ITA, frente a los resultados de las pruebas nacionales de competencias estratégicas para T&amp;T, aparece superior a los promedios de instituciones técnicas y tecnológicas públicas, del Valle del Cauca, en puntajes globales. </a:t>
            </a:r>
          </a:p>
          <a:p>
            <a:pPr algn="just"/>
            <a:r>
              <a:rPr lang="es-CO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segundo idioma, el resultado en ITA, es ligeramente inferior al promedio nacional.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8A5FB539-8361-7BA5-D974-45A09CD8C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155" y="1028749"/>
            <a:ext cx="6256055" cy="222631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344838FE-D22A-935F-2976-AF1FDC23A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525" y="4454698"/>
            <a:ext cx="5864716" cy="234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56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C7ABA25C-3456-7B6B-3D72-B0C5EE023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ACFF9E11-653B-8342-F542-F9CED3BEBF8D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E3D72A0-D9A2-4244-CF68-A5FF4D986238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8FC3928-5454-0869-A867-7E0986DFCC7F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E80A6D2-116B-2521-E2B6-71208B79F1DE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A9BC045-F990-EDBB-7334-D9E653575477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0C19C40-90A0-192B-B5DC-D1E97DF9E8B4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18" name="Rectángulo redondeado 17">
            <a:extLst>
              <a:ext uri="{FF2B5EF4-FFF2-40B4-BE49-F238E27FC236}">
                <a16:creationId xmlns:a16="http://schemas.microsoft.com/office/drawing/2014/main" id="{046CCE52-4471-4A0D-776D-6EE07FE25C2B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FA9E90B-9643-EAC2-69D2-4E7DB2938CFC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20" name="Rectángulo redondeado 19">
            <a:extLst>
              <a:ext uri="{FF2B5EF4-FFF2-40B4-BE49-F238E27FC236}">
                <a16:creationId xmlns:a16="http://schemas.microsoft.com/office/drawing/2014/main" id="{5A4D2932-6FEE-703F-F967-45A98E551463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chemeClr val="accent1">
              <a:alpha val="762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1DDA9C1-B777-C961-645D-A270AFCE8DBD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23" name="Rectángulo redondeado 22">
            <a:extLst>
              <a:ext uri="{FF2B5EF4-FFF2-40B4-BE49-F238E27FC236}">
                <a16:creationId xmlns:a16="http://schemas.microsoft.com/office/drawing/2014/main" id="{964DDDB7-CCF4-D5D6-BD59-6B0B38820D7F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rgbClr val="00B050">
              <a:alpha val="741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AAC2598-9E3B-B8FF-BD4F-EBCE6048D016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38C023B-30D4-C89C-0E0E-B19D3AE43F97}"/>
              </a:ext>
            </a:extLst>
          </p:cNvPr>
          <p:cNvSpPr txBox="1"/>
          <p:nvPr/>
        </p:nvSpPr>
        <p:spPr>
          <a:xfrm>
            <a:off x="5237426" y="693075"/>
            <a:ext cx="3906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F3-CC2.b.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selección y evaluación de profesores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28D635FC-2DD2-3C93-A4C9-1B741D4D3C90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ABECE8-1CAE-3FCD-717F-607FC28EE4F4}"/>
              </a:ext>
            </a:extLst>
          </p:cNvPr>
          <p:cNvSpPr/>
          <p:nvPr/>
        </p:nvSpPr>
        <p:spPr>
          <a:xfrm>
            <a:off x="1204575" y="1173510"/>
            <a:ext cx="7293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HACEMOS INVESTIGACIÓN – EXTENSIÓN - DOCENCIA?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C8A6C3C-531B-C843-BB55-49A29DC20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764" y="1603545"/>
            <a:ext cx="7355177" cy="2027571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FD9A0B15-CEA3-1FA4-6221-DC2AC778AB6F}"/>
              </a:ext>
            </a:extLst>
          </p:cNvPr>
          <p:cNvSpPr/>
          <p:nvPr/>
        </p:nvSpPr>
        <p:spPr>
          <a:xfrm>
            <a:off x="1330790" y="6304262"/>
            <a:ext cx="73551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Tabla 23</a:t>
            </a:r>
            <a:r>
              <a:rPr lang="es-ES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Total profesores por género, graduación y vinculación, según registro oficial MEN 2018, </a:t>
            </a:r>
            <a:r>
              <a:rPr lang="es-CO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8 instituciones técnicas profesionales públicas en Colombia</a:t>
            </a:r>
            <a:r>
              <a:rPr lang="es-CO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sz="1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Fuente:</a:t>
            </a:r>
            <a:r>
              <a:rPr lang="es-ES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Diagnostico REDTTU 2021</a:t>
            </a:r>
            <a:endParaRPr lang="es-CO" sz="10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08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DF4C679-3B89-3CF2-ADE3-73E7974AD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790" y="3851501"/>
            <a:ext cx="7286477" cy="2115616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B7FC7772-9187-3BE2-081E-2560A3548E24}"/>
              </a:ext>
            </a:extLst>
          </p:cNvPr>
          <p:cNvSpPr/>
          <p:nvPr/>
        </p:nvSpPr>
        <p:spPr>
          <a:xfrm>
            <a:off x="1330791" y="6478268"/>
            <a:ext cx="7525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Tabla 24</a:t>
            </a:r>
            <a:r>
              <a:rPr lang="es-ES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Total profesores en planta por graduación y vinculación, según registro oficial MEN 2018, </a:t>
            </a:r>
            <a:r>
              <a:rPr lang="es-CO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8 instituciones técnicas profesionales públicas en Colombia</a:t>
            </a:r>
            <a:r>
              <a:rPr lang="es-CO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sz="10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50B0DC4F-7013-9452-8F71-BF4966980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D11574F-3512-B79B-4070-98CECA2B3D4E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4F70C97D-212F-A86D-7FA0-9451530A3D1B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EEFA09E-A600-ED0B-E4EC-31815D87E634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A35BD8A-1ABF-3D30-1F34-FC5382449806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C9B09F3-A43D-6436-ED55-E4FAA25AC4D2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E453652-9A6B-A1C7-7F3C-12ACEED5E16D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B15FF34C-235F-C0BB-3DE6-BE53AC4473BE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DC0DC14-ED56-25DA-7D40-9DD5B08F418D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13" name="Rectángulo redondeado 12">
            <a:extLst>
              <a:ext uri="{FF2B5EF4-FFF2-40B4-BE49-F238E27FC236}">
                <a16:creationId xmlns:a16="http://schemas.microsoft.com/office/drawing/2014/main" id="{161C8E39-C91D-7725-22DF-7110CC15F325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chemeClr val="accent1">
              <a:alpha val="762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783702F-3797-6B1A-4254-33609CBD2D1B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15" name="Rectángulo redondeado 14">
            <a:extLst>
              <a:ext uri="{FF2B5EF4-FFF2-40B4-BE49-F238E27FC236}">
                <a16:creationId xmlns:a16="http://schemas.microsoft.com/office/drawing/2014/main" id="{67ADA094-1307-FF87-4A81-B05455422A5B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rgbClr val="00B050">
              <a:alpha val="741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B1D77C1-65E0-542A-88FC-3A9E33AABB82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B6FDDFC-F5CD-8876-2B43-EABA5ADBEE11}"/>
              </a:ext>
            </a:extLst>
          </p:cNvPr>
          <p:cNvSpPr txBox="1"/>
          <p:nvPr/>
        </p:nvSpPr>
        <p:spPr>
          <a:xfrm>
            <a:off x="5237426" y="693075"/>
            <a:ext cx="3906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F3-CC2.b.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selección y evaluación de profesores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FCD0800-4307-E00F-5F77-1098743E342D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A388B10C-990E-AD72-0699-C29BD1F48C00}"/>
              </a:ext>
            </a:extLst>
          </p:cNvPr>
          <p:cNvSpPr/>
          <p:nvPr/>
        </p:nvSpPr>
        <p:spPr>
          <a:xfrm>
            <a:off x="1204575" y="1173510"/>
            <a:ext cx="7293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HACEMOS INVESTIGACIÓN – EXTENSIÓN - DOCENCIA?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3796B9E6-119A-E8BB-931C-2D60FA6AC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764" y="1603545"/>
            <a:ext cx="7355177" cy="202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E5BE9695-BA98-2017-34B5-EC5ADB6BA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1002FDEF-67F2-B360-5E12-0A8C3A69398C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>
            <a:extLst>
              <a:ext uri="{FF2B5EF4-FFF2-40B4-BE49-F238E27FC236}">
                <a16:creationId xmlns:a16="http://schemas.microsoft.com/office/drawing/2014/main" id="{2E766A6B-C90E-F962-1B8C-EF7622C7914B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EF046A4-8E78-EE4F-3E89-1BCEEECCE26F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E65F8EB-E908-3495-8EFC-28FCE21900E3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E90D1F0-D47E-FBC5-E0C4-058635F45936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32E6ED8-D7CA-C125-AE22-57E5A495381C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E042A8D8-F282-B146-B5D1-847D88D15F12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78D1192-0C2A-CD48-3349-99B77052AB55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12" name="Rectángulo redondeado 11">
            <a:extLst>
              <a:ext uri="{FF2B5EF4-FFF2-40B4-BE49-F238E27FC236}">
                <a16:creationId xmlns:a16="http://schemas.microsoft.com/office/drawing/2014/main" id="{49B37008-3FF0-3F5A-56F5-6F06F85F0692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chemeClr val="accent1">
              <a:alpha val="762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6121545-5455-2A54-20A9-3E1E851D9158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14" name="Rectángulo redondeado 13">
            <a:extLst>
              <a:ext uri="{FF2B5EF4-FFF2-40B4-BE49-F238E27FC236}">
                <a16:creationId xmlns:a16="http://schemas.microsoft.com/office/drawing/2014/main" id="{139919C9-5735-B680-4D24-6C6B7D11C86D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rgbClr val="00B050">
              <a:alpha val="741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52C1FB1-833F-7666-7AC2-3449CEFECC8B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79B5EF5-2D39-45B9-C3EF-21FEEC182BEB}"/>
              </a:ext>
            </a:extLst>
          </p:cNvPr>
          <p:cNvSpPr txBox="1"/>
          <p:nvPr/>
        </p:nvSpPr>
        <p:spPr>
          <a:xfrm>
            <a:off x="5237426" y="693075"/>
            <a:ext cx="3906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F3-CC2.b.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selección y evaluación de profesores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BC8853E2-26C1-2EB9-0EED-CFDB305DE5E8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A0B31E16-5F06-84E0-28C0-92D6E55EBD71}"/>
              </a:ext>
            </a:extLst>
          </p:cNvPr>
          <p:cNvSpPr/>
          <p:nvPr/>
        </p:nvSpPr>
        <p:spPr>
          <a:xfrm>
            <a:off x="1204575" y="1173510"/>
            <a:ext cx="7293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HACEMOS INVESTIGACIÓN – EXTENSIÓN - DOCENCIA?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B2D068C1-AFE1-4706-EB9F-9C3605D22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970" y="1696730"/>
            <a:ext cx="7188200" cy="30099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6886BDEE-B40D-1AB8-2E13-9BC54ADE60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5131" y="4833558"/>
            <a:ext cx="3702295" cy="1331367"/>
          </a:xfrm>
          <a:prstGeom prst="rect">
            <a:avLst/>
          </a:prstGeom>
        </p:spPr>
      </p:pic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89442CF9-AB27-AB4B-2A6B-C0602DB4719A}"/>
              </a:ext>
            </a:extLst>
          </p:cNvPr>
          <p:cNvCxnSpPr/>
          <p:nvPr/>
        </p:nvCxnSpPr>
        <p:spPr>
          <a:xfrm flipV="1">
            <a:off x="2157730" y="3056890"/>
            <a:ext cx="6108700" cy="127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FE55FE1-73C1-0833-8487-005BE01B1775}"/>
              </a:ext>
            </a:extLst>
          </p:cNvPr>
          <p:cNvSpPr txBox="1"/>
          <p:nvPr/>
        </p:nvSpPr>
        <p:spPr>
          <a:xfrm>
            <a:off x="1531620" y="6255110"/>
            <a:ext cx="73198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Gráfico 22</a:t>
            </a:r>
            <a:r>
              <a:rPr lang="es-CO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Total profesores en planta en ITA 2022, según comparación en 8 instituciones técnicas profesionales públicas en Colombia 2022 </a:t>
            </a:r>
            <a:endParaRPr lang="es-CO" sz="1000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35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1DADD2DD-137D-1906-5F32-CDF11B29F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D36BFE3A-485B-8EC0-944F-3F4D2E3688ED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412CAB7E-CC06-3F85-9815-00B8922A2438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4AC814A-445F-6E84-9805-1173A06AD6D2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D02A7A3-13E0-88BC-F61B-7BBD124A08EA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A96FB97-DCD6-E082-1C76-DDE966A1A28A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550C83C-3C4D-494D-DD9D-35EA9954F27C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393CCC05-B328-9470-BF40-77779F09E59E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7B1E4F6-4BFD-C2AE-2C3D-92E8D998B52F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72029D13-F5E8-BFF6-0D60-E7ECE7B86397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chemeClr val="accent1">
              <a:alpha val="762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7D02D29-2DEF-FB0D-91A9-413EA28F7A76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13" name="Rectángulo redondeado 12">
            <a:extLst>
              <a:ext uri="{FF2B5EF4-FFF2-40B4-BE49-F238E27FC236}">
                <a16:creationId xmlns:a16="http://schemas.microsoft.com/office/drawing/2014/main" id="{B1D2C2CE-FCAB-2222-68BD-3D5AAA8C4333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rgbClr val="00B050">
              <a:alpha val="741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F1B3311-B78A-0E04-C6B0-346F02937160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49CF3E1-614F-A77D-8ADA-A5D775F839D6}"/>
              </a:ext>
            </a:extLst>
          </p:cNvPr>
          <p:cNvSpPr txBox="1"/>
          <p:nvPr/>
        </p:nvSpPr>
        <p:spPr>
          <a:xfrm>
            <a:off x="5237426" y="693075"/>
            <a:ext cx="3906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F3-CC2.b.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selección y evaluación de profesores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BBFD7668-AB76-77EA-BA24-F28F7F32BF80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B9EBDB4-8626-8FDC-C182-31BDCA2F5D88}"/>
              </a:ext>
            </a:extLst>
          </p:cNvPr>
          <p:cNvSpPr/>
          <p:nvPr/>
        </p:nvSpPr>
        <p:spPr>
          <a:xfrm>
            <a:off x="1204575" y="1173510"/>
            <a:ext cx="7293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HACEMOS INVESTIGACIÓN – EXTENSIÓN - DOCENCIA?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E104D3F2-3A61-EBFE-C2C7-E83B5FAE9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351" y="4429036"/>
            <a:ext cx="3663620" cy="1826031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F3A49A0-87A1-4BBE-E82D-C8B2D3CEBA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8358" y="1639382"/>
            <a:ext cx="4498386" cy="2704016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E00EDE26-81B2-DD91-F150-71F6F0DA54FE}"/>
              </a:ext>
            </a:extLst>
          </p:cNvPr>
          <p:cNvSpPr txBox="1"/>
          <p:nvPr/>
        </p:nvSpPr>
        <p:spPr>
          <a:xfrm>
            <a:off x="4941971" y="4633842"/>
            <a:ext cx="397389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Profesores de medio tiempo, o con pregrado no logran apoyar crecimiento técnico y tecnológico en investigación.</a:t>
            </a:r>
          </a:p>
          <a:p>
            <a:r>
              <a:rPr lang="es-CO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 hasta 2017 se logra que el 40% de la planta profesoral tenga posgrado.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D758469-1671-C74A-5B7B-292D06AA4924}"/>
              </a:ext>
            </a:extLst>
          </p:cNvPr>
          <p:cNvSpPr txBox="1"/>
          <p:nvPr/>
        </p:nvSpPr>
        <p:spPr>
          <a:xfrm>
            <a:off x="2777490" y="6255067"/>
            <a:ext cx="5898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2021, la planta profesoral se doblo en talento, y graduación ese promedio al registrar el 50% con posgrado</a:t>
            </a:r>
          </a:p>
        </p:txBody>
      </p:sp>
    </p:spTree>
    <p:extLst>
      <p:ext uri="{BB962C8B-B14F-4D97-AF65-F5344CB8AC3E}">
        <p14:creationId xmlns:p14="http://schemas.microsoft.com/office/powerpoint/2010/main" val="92968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C9A54206-BE1D-D9FB-E627-8467D14C3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E134B631-1CEF-660D-83E6-502DEB0C1F60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691C3F6D-387F-8A56-8D76-A5D044536623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971B715-1909-9AE2-9D27-845C5EE78941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691907E-CD6C-E67E-9842-B9A97D4C7385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253420F-480F-AC9C-4036-BE0D28E3FBEA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3C1E1F9-2F29-8A61-6CFD-257D8F7E480B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94DE345E-247E-F234-3E4D-8C038355DFD5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4DBE9B3-50C6-757E-B305-ED165573AA62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6FF3D7A7-AF50-0F36-4FC2-AAF573C97B53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chemeClr val="accent1">
              <a:alpha val="762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6887B0-1CB7-EBF7-2DA5-40029F51FD08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13" name="Rectángulo redondeado 12">
            <a:extLst>
              <a:ext uri="{FF2B5EF4-FFF2-40B4-BE49-F238E27FC236}">
                <a16:creationId xmlns:a16="http://schemas.microsoft.com/office/drawing/2014/main" id="{BFE144A2-22A9-5814-C055-6C7FA29AA499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rgbClr val="00B050">
              <a:alpha val="741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09BB0ED-4170-2C41-6851-4A87D3317C3F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6662FDE-BA93-6AB6-838A-371CFB156FA5}"/>
              </a:ext>
            </a:extLst>
          </p:cNvPr>
          <p:cNvSpPr txBox="1"/>
          <p:nvPr/>
        </p:nvSpPr>
        <p:spPr>
          <a:xfrm>
            <a:off x="5237426" y="693075"/>
            <a:ext cx="3906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F3-CC2.b.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selección y evaluación de profesores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DB3A427-2098-1EFF-CC65-41D252E5C3E5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4691D8F3-54E5-9155-5ACF-2E6FD0F80ED5}"/>
              </a:ext>
            </a:extLst>
          </p:cNvPr>
          <p:cNvSpPr/>
          <p:nvPr/>
        </p:nvSpPr>
        <p:spPr>
          <a:xfrm>
            <a:off x="1204575" y="1173510"/>
            <a:ext cx="7293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HACEMOS INVESTIGACIÓN – EXTENSIÓN - DOCENCIA?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E4EF016-75DA-53F5-D1F4-3508BC512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460" y="1562193"/>
            <a:ext cx="6776839" cy="2031877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AD5C277D-D5C4-FD69-0EA1-124682AE5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915" y="4483089"/>
            <a:ext cx="5470838" cy="2010083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BD3A907E-4367-7DDF-1C09-15F118DE3F7E}"/>
              </a:ext>
            </a:extLst>
          </p:cNvPr>
          <p:cNvSpPr txBox="1"/>
          <p:nvPr/>
        </p:nvSpPr>
        <p:spPr>
          <a:xfrm>
            <a:off x="2466804" y="3662752"/>
            <a:ext cx="65390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2017, la nómina de profesores, debía garantizar 680 horas de trabajo semanal, en componentes misionales. Se usaba solo el 57,2% de esa capacidad instalada.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70F8F46-1679-4BB0-0C3D-212405A3343E}"/>
              </a:ext>
            </a:extLst>
          </p:cNvPr>
          <p:cNvSpPr txBox="1"/>
          <p:nvPr/>
        </p:nvSpPr>
        <p:spPr>
          <a:xfrm>
            <a:off x="6883815" y="4657084"/>
            <a:ext cx="20903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2021, la nómina de profesores, debía garantizar 634 horas de trabajo semanal. Se usa en este año el 93,0% de esa capacidad instalada.</a:t>
            </a:r>
          </a:p>
        </p:txBody>
      </p:sp>
    </p:spTree>
    <p:extLst>
      <p:ext uri="{BB962C8B-B14F-4D97-AF65-F5344CB8AC3E}">
        <p14:creationId xmlns:p14="http://schemas.microsoft.com/office/powerpoint/2010/main" val="365339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irmar, señal, calle, gente&#10;&#10;Descripción generada automáticamente">
            <a:extLst>
              <a:ext uri="{FF2B5EF4-FFF2-40B4-BE49-F238E27FC236}">
                <a16:creationId xmlns:a16="http://schemas.microsoft.com/office/drawing/2014/main" id="{CB7E84D0-C6B9-E93B-D067-FD6E14B32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936" y="158757"/>
            <a:ext cx="916590" cy="524149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36DD53D0-C8A8-972E-C815-B29227B1C0EE}"/>
              </a:ext>
            </a:extLst>
          </p:cNvPr>
          <p:cNvCxnSpPr/>
          <p:nvPr/>
        </p:nvCxnSpPr>
        <p:spPr>
          <a:xfrm>
            <a:off x="1330790" y="659756"/>
            <a:ext cx="65165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A0D1C7B6-1C7C-7C8C-7EEB-89DEBCBB2731}"/>
              </a:ext>
            </a:extLst>
          </p:cNvPr>
          <p:cNvSpPr/>
          <p:nvPr/>
        </p:nvSpPr>
        <p:spPr>
          <a:xfrm>
            <a:off x="358075" y="48875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INTERGRAL PARA EL DESARROLLO ITA   2021 - 2025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4DC6AD7-7BD2-6FF4-D22A-0EE78A8FCBF7}"/>
              </a:ext>
            </a:extLst>
          </p:cNvPr>
          <p:cNvSpPr/>
          <p:nvPr/>
        </p:nvSpPr>
        <p:spPr>
          <a:xfrm>
            <a:off x="361885" y="629724"/>
            <a:ext cx="3253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ANUAL RECTORIA ITA   2022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29ED9AA-5EF3-2A61-5AF2-37D797F86B7F}"/>
              </a:ext>
            </a:extLst>
          </p:cNvPr>
          <p:cNvSpPr txBox="1"/>
          <p:nvPr/>
        </p:nvSpPr>
        <p:spPr>
          <a:xfrm rot="16200000">
            <a:off x="-593530" y="5538002"/>
            <a:ext cx="18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3036247-E00A-1ED0-5E01-9EBECBF6B8C5}"/>
              </a:ext>
            </a:extLst>
          </p:cNvPr>
          <p:cNvSpPr txBox="1"/>
          <p:nvPr/>
        </p:nvSpPr>
        <p:spPr>
          <a:xfrm rot="16200000">
            <a:off x="-542407" y="3410792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tecnológico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0550A15-79FD-AE6C-F1ED-9790267E9F99}"/>
              </a:ext>
            </a:extLst>
          </p:cNvPr>
          <p:cNvSpPr txBox="1"/>
          <p:nvPr/>
        </p:nvSpPr>
        <p:spPr>
          <a:xfrm rot="16200000">
            <a:off x="-504233" y="1518767"/>
            <a:ext cx="1865104" cy="50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60"/>
              </a:lnSpc>
              <a:spcBef>
                <a:spcPts val="600"/>
              </a:spcBef>
            </a:pPr>
            <a:r>
              <a:rPr lang="es-CO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en Impacto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3B82AB64-39BC-B879-FC6E-3D33626FF798}"/>
              </a:ext>
            </a:extLst>
          </p:cNvPr>
          <p:cNvSpPr/>
          <p:nvPr/>
        </p:nvSpPr>
        <p:spPr>
          <a:xfrm>
            <a:off x="646215" y="963054"/>
            <a:ext cx="503923" cy="1581735"/>
          </a:xfrm>
          <a:prstGeom prst="roundRect">
            <a:avLst/>
          </a:prstGeom>
          <a:solidFill>
            <a:schemeClr val="accent1">
              <a:alpha val="8448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EECD042-AD4E-2019-60AD-81C25054B957}"/>
              </a:ext>
            </a:extLst>
          </p:cNvPr>
          <p:cNvSpPr txBox="1"/>
          <p:nvPr/>
        </p:nvSpPr>
        <p:spPr>
          <a:xfrm rot="16200000">
            <a:off x="-28558" y="159058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7ECD706C-4CD0-DAAC-DC77-5B7002D3F0A3}"/>
              </a:ext>
            </a:extLst>
          </p:cNvPr>
          <p:cNvSpPr/>
          <p:nvPr/>
        </p:nvSpPr>
        <p:spPr>
          <a:xfrm>
            <a:off x="621832" y="2606568"/>
            <a:ext cx="528306" cy="1970684"/>
          </a:xfrm>
          <a:prstGeom prst="roundRect">
            <a:avLst/>
          </a:prstGeom>
          <a:solidFill>
            <a:schemeClr val="accent1">
              <a:alpha val="762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EF17104-3B71-E529-B2A7-904DCDBC50D2}"/>
              </a:ext>
            </a:extLst>
          </p:cNvPr>
          <p:cNvSpPr txBox="1"/>
          <p:nvPr/>
        </p:nvSpPr>
        <p:spPr>
          <a:xfrm rot="16200000">
            <a:off x="-28557" y="3493475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</p:txBody>
      </p:sp>
      <p:sp>
        <p:nvSpPr>
          <p:cNvPr id="13" name="Rectángulo redondeado 12">
            <a:extLst>
              <a:ext uri="{FF2B5EF4-FFF2-40B4-BE49-F238E27FC236}">
                <a16:creationId xmlns:a16="http://schemas.microsoft.com/office/drawing/2014/main" id="{0523AAFC-3C34-0078-5DCB-7399882BC7A8}"/>
              </a:ext>
            </a:extLst>
          </p:cNvPr>
          <p:cNvSpPr/>
          <p:nvPr/>
        </p:nvSpPr>
        <p:spPr>
          <a:xfrm>
            <a:off x="609639" y="4657084"/>
            <a:ext cx="528307" cy="2024127"/>
          </a:xfrm>
          <a:prstGeom prst="roundRect">
            <a:avLst/>
          </a:prstGeom>
          <a:solidFill>
            <a:srgbClr val="00B050">
              <a:alpha val="741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139047A-623A-C9E8-9EF4-448FF3ED59CF}"/>
              </a:ext>
            </a:extLst>
          </p:cNvPr>
          <p:cNvSpPr txBox="1"/>
          <p:nvPr/>
        </p:nvSpPr>
        <p:spPr>
          <a:xfrm rot="16200000">
            <a:off x="-54937" y="5499550"/>
            <a:ext cx="186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B9B064D-0F22-90A2-8DD0-5A2658F7DA26}"/>
              </a:ext>
            </a:extLst>
          </p:cNvPr>
          <p:cNvSpPr txBox="1"/>
          <p:nvPr/>
        </p:nvSpPr>
        <p:spPr>
          <a:xfrm>
            <a:off x="5237426" y="693075"/>
            <a:ext cx="3906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F3-CC2.b. </a:t>
            </a:r>
            <a:r>
              <a:rPr lang="es-CO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selección y evaluación de profesores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BF1ED29-1BD4-5419-7587-5D530977689A}"/>
              </a:ext>
            </a:extLst>
          </p:cNvPr>
          <p:cNvSpPr/>
          <p:nvPr/>
        </p:nvSpPr>
        <p:spPr>
          <a:xfrm>
            <a:off x="4743450" y="364828"/>
            <a:ext cx="3069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LO HACEMOS?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3464CB6-8296-9745-C25C-4DFCEA114486}"/>
              </a:ext>
            </a:extLst>
          </p:cNvPr>
          <p:cNvSpPr/>
          <p:nvPr/>
        </p:nvSpPr>
        <p:spPr>
          <a:xfrm>
            <a:off x="1204575" y="1173510"/>
            <a:ext cx="7293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kern="0" dirty="0">
                <a:solidFill>
                  <a:schemeClr val="accent1"/>
                </a:solidFill>
                <a:latin typeface="Arial" panose="020B0604020202020204" pitchFamily="34" charset="0"/>
              </a:rPr>
              <a:t>COMO HACEMOS INVESTIGACIÓN – EXTENSIÓN - DOCENCIA?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2027D84D-F23A-1E3D-EDED-7F6AAA043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103" y="1982192"/>
            <a:ext cx="7461119" cy="2075458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A5353E76-A72B-8C62-EB19-867320ED6156}"/>
              </a:ext>
            </a:extLst>
          </p:cNvPr>
          <p:cNvSpPr/>
          <p:nvPr/>
        </p:nvSpPr>
        <p:spPr>
          <a:xfrm>
            <a:off x="1330790" y="6293117"/>
            <a:ext cx="72932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Tabla 26</a:t>
            </a:r>
            <a:r>
              <a:rPr lang="es-ES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Profesores por vinculación, según registro oficial MEN 2018, </a:t>
            </a:r>
            <a:r>
              <a:rPr lang="es-CO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8 instituciones técnicas profesionales públicas en Colombia</a:t>
            </a:r>
            <a:r>
              <a:rPr lang="es-CO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sz="1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Fuente:</a:t>
            </a:r>
            <a:r>
              <a:rPr lang="es-ES" sz="1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Diagnostico REDTTU 2021</a:t>
            </a:r>
            <a:endParaRPr lang="es-CO" sz="10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63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1662</TotalTime>
  <Words>903</Words>
  <Application>Microsoft Office PowerPoint</Application>
  <PresentationFormat>Presentación en pantalla (4:3)</PresentationFormat>
  <Paragraphs>144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APPLE CHANCERY</vt:lpstr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Gustavo A Rubio Lozano</dc:creator>
  <cp:lastModifiedBy>SOPORTE</cp:lastModifiedBy>
  <cp:revision>158</cp:revision>
  <dcterms:created xsi:type="dcterms:W3CDTF">2021-10-24T21:44:40Z</dcterms:created>
  <dcterms:modified xsi:type="dcterms:W3CDTF">2023-06-27T14:10:57Z</dcterms:modified>
</cp:coreProperties>
</file>